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68" r:id="rId2"/>
    <p:sldId id="267" r:id="rId3"/>
    <p:sldId id="271" r:id="rId4"/>
    <p:sldId id="273" r:id="rId5"/>
    <p:sldId id="272" r:id="rId6"/>
    <p:sldId id="274" r:id="rId7"/>
    <p:sldId id="275" r:id="rId8"/>
    <p:sldId id="278" r:id="rId9"/>
    <p:sldId id="280" r:id="rId10"/>
    <p:sldId id="281" r:id="rId11"/>
    <p:sldId id="282" r:id="rId12"/>
    <p:sldId id="283" r:id="rId13"/>
    <p:sldId id="279" r:id="rId14"/>
    <p:sldId id="265"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F795F8-582B-4B70-A8E9-4439F3D513DE}" v="16" dt="2024-03-19T17:01:12.2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12" autoAdjust="0"/>
    <p:restoredTop sz="94660"/>
  </p:normalViewPr>
  <p:slideViewPr>
    <p:cSldViewPr>
      <p:cViewPr varScale="1">
        <p:scale>
          <a:sx n="78" d="100"/>
          <a:sy n="78" d="100"/>
        </p:scale>
        <p:origin x="1613" y="43"/>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5486400" cy="914400"/>
          </a:xfrm>
        </p:spPr>
        <p:txBody>
          <a:bodyPr/>
          <a:lstStyle>
            <a:lvl1pPr>
              <a:defRPr sz="3200" b="1">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533400" y="1371600"/>
            <a:ext cx="8153400" cy="47244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fld id="{1D5BB0C6-8FC1-47C0-B737-D54E21B5B868}" type="datetimeFigureOut">
              <a:rPr lang="en-US" smtClean="0"/>
              <a:pPr/>
              <a:t>3/19/2024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p:transition advTm="4000">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0" descr="LOGO.gif"/>
          <p:cNvPicPr>
            <a:picLocks noChangeAspect="1"/>
          </p:cNvPicPr>
          <p:nvPr/>
        </p:nvPicPr>
        <p:blipFill>
          <a:blip r:embed="rId2"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5" name="Group 7"/>
          <p:cNvGrpSpPr>
            <a:grpSpLocks/>
          </p:cNvGrpSpPr>
          <p:nvPr/>
        </p:nvGrpSpPr>
        <p:grpSpPr bwMode="auto">
          <a:xfrm>
            <a:off x="6146800" y="0"/>
            <a:ext cx="2997200" cy="876300"/>
            <a:chOff x="6096000" y="3924300"/>
            <a:chExt cx="2997200" cy="876300"/>
          </a:xfrm>
        </p:grpSpPr>
        <p:sp>
          <p:nvSpPr>
            <p:cNvPr id="6"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7" name="Picture 9" descr="LOGO.gif"/>
            <p:cNvPicPr>
              <a:picLocks noChangeAspect="1"/>
            </p:cNvPicPr>
            <p:nvPr/>
          </p:nvPicPr>
          <p:blipFill>
            <a:blip r:embed="rId2" cstate="print"/>
            <a:srcRect b="10713"/>
            <a:stretch>
              <a:fillRect/>
            </a:stretch>
          </p:blipFill>
          <p:spPr bwMode="auto">
            <a:xfrm>
              <a:off x="6502400" y="4152900"/>
              <a:ext cx="2057400" cy="635000"/>
            </a:xfrm>
            <a:prstGeom prst="rect">
              <a:avLst/>
            </a:prstGeom>
            <a:noFill/>
            <a:ln w="9525">
              <a:noFill/>
              <a:miter lim="800000"/>
              <a:headEnd/>
              <a:tailEnd/>
            </a:ln>
          </p:spPr>
        </p:pic>
        <p:sp>
          <p:nvSpPr>
            <p:cNvPr id="8" name="Rectangle 7"/>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9" name="Picture 15" descr="logo.jpg"/>
          <p:cNvPicPr>
            <a:picLocks noChangeAspect="1"/>
          </p:cNvPicPr>
          <p:nvPr/>
        </p:nvPicPr>
        <p:blipFill>
          <a:blip r:embed="rId3" cstate="print"/>
          <a:srcRect/>
          <a:stretch>
            <a:fillRect/>
          </a:stretch>
        </p:blipFill>
        <p:spPr bwMode="auto">
          <a:xfrm>
            <a:off x="6553200" y="228600"/>
            <a:ext cx="1920875" cy="609600"/>
          </a:xfrm>
          <a:prstGeom prst="rect">
            <a:avLst/>
          </a:prstGeom>
          <a:noFill/>
          <a:ln w="9525">
            <a:noFill/>
            <a:miter lim="800000"/>
            <a:headEnd/>
            <a:tailEnd/>
          </a:ln>
        </p:spPr>
      </p:pic>
      <p:sp>
        <p:nvSpPr>
          <p:cNvPr id="2" name="Title 1"/>
          <p:cNvSpPr>
            <a:spLocks noGrp="1"/>
          </p:cNvSpPr>
          <p:nvPr>
            <p:ph type="title"/>
          </p:nvPr>
        </p:nvSpPr>
        <p:spPr/>
        <p:txBody>
          <a:bodyPr/>
          <a:lstStyle>
            <a:lvl1pPr>
              <a:defRPr sz="3200">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200">
                <a:latin typeface="Times New Roman" panose="02020603050405020304" pitchFamily="18" charset="0"/>
                <a:cs typeface="Times New Roman" panose="02020603050405020304" pitchFamily="18" charset="0"/>
              </a:defRPr>
            </a:lvl1pPr>
            <a:lvl2pPr>
              <a:defRPr sz="2200">
                <a:latin typeface="Times New Roman" panose="02020603050405020304" pitchFamily="18" charset="0"/>
                <a:cs typeface="Times New Roman" panose="02020603050405020304" pitchFamily="18" charset="0"/>
              </a:defRPr>
            </a:lvl2pPr>
            <a:lvl3pPr>
              <a:defRPr sz="2200">
                <a:latin typeface="Times New Roman" panose="02020603050405020304" pitchFamily="18" charset="0"/>
                <a:cs typeface="Times New Roman" panose="02020603050405020304" pitchFamily="18" charset="0"/>
              </a:defRPr>
            </a:lvl3pPr>
            <a:lvl4pPr>
              <a:defRPr sz="2200">
                <a:latin typeface="Times New Roman" panose="02020603050405020304" pitchFamily="18" charset="0"/>
                <a:cs typeface="Times New Roman" panose="02020603050405020304" pitchFamily="18" charset="0"/>
              </a:defRPr>
            </a:lvl4pPr>
            <a:lvl5pPr>
              <a:defRPr sz="220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p:cNvSpPr>
            <a:spLocks noGrp="1"/>
          </p:cNvSpPr>
          <p:nvPr>
            <p:ph type="dt" sz="half" idx="10"/>
          </p:nvPr>
        </p:nvSpPr>
        <p:spPr/>
        <p:txBody>
          <a:bodyPr/>
          <a:lstStyle>
            <a:lvl1pPr>
              <a:defRPr/>
            </a:lvl1pPr>
          </a:lstStyle>
          <a:p>
            <a:fld id="{1D5BB0C6-8FC1-47C0-B737-D54E21B5B868}" type="datetimeFigureOut">
              <a:rPr lang="en-US" smtClean="0"/>
              <a:pPr/>
              <a:t>3/19/2024</a:t>
            </a:fld>
            <a:endParaRPr lang="en-US"/>
          </a:p>
        </p:txBody>
      </p:sp>
      <p:sp>
        <p:nvSpPr>
          <p:cNvPr id="11" name="Footer Placeholder 4"/>
          <p:cNvSpPr>
            <a:spLocks noGrp="1"/>
          </p:cNvSpPr>
          <p:nvPr>
            <p:ph type="ftr" sz="quarter" idx="11"/>
          </p:nvPr>
        </p:nvSpPr>
        <p:spPr/>
        <p:txBody>
          <a:bodyPr/>
          <a:lstStyle>
            <a:lvl1pPr>
              <a:defRPr/>
            </a:lvl1pPr>
          </a:lstStyle>
          <a:p>
            <a:endParaRPr lang="en-US"/>
          </a:p>
        </p:txBody>
      </p:sp>
      <p:sp>
        <p:nvSpPr>
          <p:cNvPr id="12"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p:transition advTm="4000">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5BB0C6-8FC1-47C0-B737-D54E21B5B868}" type="datetimeFigureOut">
              <a:rPr lang="en-US" smtClean="0"/>
              <a:pPr/>
              <a:t>3/19/2024</a:t>
            </a:fld>
            <a:endParaRPr lang="en-US"/>
          </a:p>
        </p:txBody>
      </p:sp>
      <p:sp>
        <p:nvSpPr>
          <p:cNvPr id="24" name="Footer Placeholder 23"/>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8887D6-2A35-42AC-99C1-5E14D32EE4CF}" type="slidenum">
              <a:rPr lang="en-US" smtClean="0"/>
              <a:pPr/>
              <a:t>‹#›</a:t>
            </a:fld>
            <a:endParaRPr lang="en-US"/>
          </a:p>
        </p:txBody>
      </p:sp>
    </p:spTree>
  </p:cSld>
  <p:clrMapOvr>
    <a:masterClrMapping/>
  </p:clrMapOvr>
  <p:transition advTm="4000">
    <p:cut/>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6477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371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b="1">
                <a:solidFill>
                  <a:srgbClr val="0070C0"/>
                </a:solidFill>
                <a:latin typeface="Times New Roman" pitchFamily="18" charset="0"/>
                <a:cs typeface="Times New Roman" pitchFamily="18" charset="0"/>
              </a:defRPr>
            </a:lvl1pPr>
          </a:lstStyle>
          <a:p>
            <a:fld id="{1D5BB0C6-8FC1-47C0-B737-D54E21B5B868}" type="datetimeFigureOut">
              <a:rPr lang="en-US" smtClean="0"/>
              <a:pPr/>
              <a:t>3/19/2024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b="1">
                <a:solidFill>
                  <a:srgbClr val="0070C0"/>
                </a:solidFill>
                <a:latin typeface="Times New Roman" pitchFamily="18" charset="0"/>
                <a:ea typeface="ＭＳ Ｐゴシック" charset="-128"/>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b="1">
                <a:solidFill>
                  <a:srgbClr val="0070C0"/>
                </a:solidFill>
                <a:latin typeface="Times New Roman" pitchFamily="18" charset="0"/>
                <a:cs typeface="Times New Roman" pitchFamily="18" charset="0"/>
              </a:defRPr>
            </a:lvl1pPr>
          </a:lstStyle>
          <a:p>
            <a:fld id="{0F8887D6-2A35-42AC-99C1-5E14D32EE4CF}" type="slidenum">
              <a:rPr lang="en-US" smtClean="0"/>
              <a:pPr/>
              <a:t>‹#›</a:t>
            </a:fld>
            <a:endParaRPr lang="en-US"/>
          </a:p>
        </p:txBody>
      </p:sp>
      <p:sp>
        <p:nvSpPr>
          <p:cNvPr id="1031" name="Rectangle 11"/>
          <p:cNvSpPr>
            <a:spLocks noChangeArrowheads="1"/>
          </p:cNvSpPr>
          <p:nvPr/>
        </p:nvSpPr>
        <p:spPr bwMode="auto">
          <a:xfrm>
            <a:off x="0" y="0"/>
            <a:ext cx="91440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sp>
        <p:nvSpPr>
          <p:cNvPr id="8" name="Rectangle 11"/>
          <p:cNvSpPr>
            <a:spLocks noChangeArrowheads="1"/>
          </p:cNvSpPr>
          <p:nvPr/>
        </p:nvSpPr>
        <p:spPr bwMode="auto">
          <a:xfrm flipV="1">
            <a:off x="0" y="6705600"/>
            <a:ext cx="9144000" cy="198116"/>
          </a:xfrm>
          <a:prstGeom prst="rect">
            <a:avLst/>
          </a:prstGeom>
          <a:solidFill>
            <a:srgbClr val="FF0000"/>
          </a:solidFill>
          <a:ln w="9525">
            <a:noFill/>
            <a:miter lim="800000"/>
            <a:headEnd/>
            <a:tailEnd/>
          </a:ln>
          <a:effectLst/>
          <a:scene3d>
            <a:camera prst="orthographicFront"/>
            <a:lightRig rig="threePt" dir="t"/>
          </a:scene3d>
          <a:sp3d>
            <a:bevelB/>
          </a:sp3d>
        </p:spPr>
        <p:txBody>
          <a:bodyPr wrap="none" anchor="ctr"/>
          <a:lstStyle/>
          <a:p>
            <a:pPr>
              <a:defRPr/>
            </a:pPr>
            <a:endParaRPr lang="en-US">
              <a:latin typeface="Calibri" charset="0"/>
              <a:ea typeface="ＭＳ Ｐゴシック" charset="-128"/>
            </a:endParaRPr>
          </a:p>
        </p:txBody>
      </p:sp>
      <p:pic>
        <p:nvPicPr>
          <p:cNvPr id="1035"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pic>
        <p:nvPicPr>
          <p:cNvPr id="1036"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2" name="Group 7"/>
          <p:cNvGrpSpPr>
            <a:grpSpLocks/>
          </p:cNvGrpSpPr>
          <p:nvPr/>
        </p:nvGrpSpPr>
        <p:grpSpPr bwMode="auto">
          <a:xfrm>
            <a:off x="6146800" y="0"/>
            <a:ext cx="2997200" cy="876300"/>
            <a:chOff x="6096000" y="3924300"/>
            <a:chExt cx="2997200" cy="876300"/>
          </a:xfrm>
        </p:grpSpPr>
        <p:sp>
          <p:nvSpPr>
            <p:cNvPr id="1039"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1040" name="Picture 9" descr="LOGO.gif"/>
            <p:cNvPicPr>
              <a:picLocks noChangeAspect="1"/>
            </p:cNvPicPr>
            <p:nvPr/>
          </p:nvPicPr>
          <p:blipFill>
            <a:blip r:embed="rId5" cstate="print"/>
            <a:srcRect b="10713"/>
            <a:stretch>
              <a:fillRect/>
            </a:stretch>
          </p:blipFill>
          <p:spPr bwMode="auto">
            <a:xfrm>
              <a:off x="6502400" y="4152900"/>
              <a:ext cx="2057400" cy="635000"/>
            </a:xfrm>
            <a:prstGeom prst="rect">
              <a:avLst/>
            </a:prstGeom>
            <a:noFill/>
            <a:ln w="9525">
              <a:noFill/>
              <a:miter lim="800000"/>
              <a:headEnd/>
              <a:tailEnd/>
            </a:ln>
          </p:spPr>
        </p:pic>
        <p:sp>
          <p:nvSpPr>
            <p:cNvPr id="19" name="Rectangle 18"/>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38" name="Picture 15" descr="logo.jpg"/>
          <p:cNvPicPr>
            <a:picLocks noChangeAspect="1"/>
          </p:cNvPicPr>
          <p:nvPr/>
        </p:nvPicPr>
        <p:blipFill>
          <a:blip r:embed="rId6" cstate="print"/>
          <a:srcRect/>
          <a:stretch>
            <a:fillRect/>
          </a:stretch>
        </p:blipFill>
        <p:spPr bwMode="auto">
          <a:xfrm>
            <a:off x="6553200" y="228600"/>
            <a:ext cx="1920875" cy="6096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transition advTm="4000">
    <p:cut/>
  </p:transition>
  <p:txStyles>
    <p:titleStyle>
      <a:lvl1pPr algn="ctr" rtl="0" eaLnBrk="1" fontAlgn="base" hangingPunct="1">
        <a:spcBef>
          <a:spcPct val="0"/>
        </a:spcBef>
        <a:spcAft>
          <a:spcPct val="0"/>
        </a:spcAft>
        <a:defRPr sz="3000" kern="1200">
          <a:solidFill>
            <a:schemeClr val="tx1"/>
          </a:solidFill>
          <a:latin typeface="+mj-lt"/>
          <a:ea typeface="MS PGothic"/>
          <a:cs typeface="MS PGothic"/>
        </a:defRPr>
      </a:lvl1pPr>
      <a:lvl2pPr algn="ctr" rtl="0" eaLnBrk="1" fontAlgn="base" hangingPunct="1">
        <a:spcBef>
          <a:spcPct val="0"/>
        </a:spcBef>
        <a:spcAft>
          <a:spcPct val="0"/>
        </a:spcAft>
        <a:defRPr sz="3000">
          <a:solidFill>
            <a:schemeClr val="tx1"/>
          </a:solidFill>
          <a:latin typeface="Calibri" charset="0"/>
          <a:ea typeface="MS PGothic"/>
          <a:cs typeface="MS PGothic"/>
        </a:defRPr>
      </a:lvl2pPr>
      <a:lvl3pPr algn="ctr" rtl="0" eaLnBrk="1" fontAlgn="base" hangingPunct="1">
        <a:spcBef>
          <a:spcPct val="0"/>
        </a:spcBef>
        <a:spcAft>
          <a:spcPct val="0"/>
        </a:spcAft>
        <a:defRPr sz="3000">
          <a:solidFill>
            <a:schemeClr val="tx1"/>
          </a:solidFill>
          <a:latin typeface="Calibri" charset="0"/>
          <a:ea typeface="MS PGothic"/>
          <a:cs typeface="MS PGothic"/>
        </a:defRPr>
      </a:lvl3pPr>
      <a:lvl4pPr algn="ctr" rtl="0" eaLnBrk="1" fontAlgn="base" hangingPunct="1">
        <a:spcBef>
          <a:spcPct val="0"/>
        </a:spcBef>
        <a:spcAft>
          <a:spcPct val="0"/>
        </a:spcAft>
        <a:defRPr sz="3000">
          <a:solidFill>
            <a:schemeClr val="tx1"/>
          </a:solidFill>
          <a:latin typeface="Calibri" charset="0"/>
          <a:ea typeface="MS PGothic"/>
          <a:cs typeface="MS PGothic"/>
        </a:defRPr>
      </a:lvl4pPr>
      <a:lvl5pPr algn="ctr" rtl="0" eaLnBrk="1" fontAlgn="base" hangingPunct="1">
        <a:spcBef>
          <a:spcPct val="0"/>
        </a:spcBef>
        <a:spcAft>
          <a:spcPct val="0"/>
        </a:spcAft>
        <a:defRPr sz="3000">
          <a:solidFill>
            <a:schemeClr val="tx1"/>
          </a:solidFill>
          <a:latin typeface="Calibri" charset="0"/>
          <a:ea typeface="MS PGothic"/>
          <a:cs typeface="MS PGothic"/>
        </a:defRPr>
      </a:lvl5pPr>
      <a:lvl6pPr marL="457200" algn="ctr" rtl="0" eaLnBrk="1" fontAlgn="base" hangingPunct="1">
        <a:spcBef>
          <a:spcPct val="0"/>
        </a:spcBef>
        <a:spcAft>
          <a:spcPct val="0"/>
        </a:spcAft>
        <a:defRPr sz="3000">
          <a:solidFill>
            <a:schemeClr val="tx1"/>
          </a:solidFill>
          <a:latin typeface="Calibri" charset="0"/>
          <a:ea typeface="ＭＳ Ｐゴシック" charset="-128"/>
        </a:defRPr>
      </a:lvl6pPr>
      <a:lvl7pPr marL="914400" algn="ctr" rtl="0" eaLnBrk="1" fontAlgn="base" hangingPunct="1">
        <a:spcBef>
          <a:spcPct val="0"/>
        </a:spcBef>
        <a:spcAft>
          <a:spcPct val="0"/>
        </a:spcAft>
        <a:defRPr sz="3000">
          <a:solidFill>
            <a:schemeClr val="tx1"/>
          </a:solidFill>
          <a:latin typeface="Calibri" charset="0"/>
          <a:ea typeface="ＭＳ Ｐゴシック" charset="-128"/>
        </a:defRPr>
      </a:lvl7pPr>
      <a:lvl8pPr marL="1371600" algn="ctr" rtl="0" eaLnBrk="1" fontAlgn="base" hangingPunct="1">
        <a:spcBef>
          <a:spcPct val="0"/>
        </a:spcBef>
        <a:spcAft>
          <a:spcPct val="0"/>
        </a:spcAft>
        <a:defRPr sz="3000">
          <a:solidFill>
            <a:schemeClr val="tx1"/>
          </a:solidFill>
          <a:latin typeface="Calibri" charset="0"/>
          <a:ea typeface="ＭＳ Ｐゴシック" charset="-128"/>
        </a:defRPr>
      </a:lvl8pPr>
      <a:lvl9pPr marL="1828800" algn="ctr" rtl="0" eaLnBrk="1" fontAlgn="base" hangingPunct="1">
        <a:spcBef>
          <a:spcPct val="0"/>
        </a:spcBef>
        <a:spcAft>
          <a:spcPct val="0"/>
        </a:spcAft>
        <a:defRPr sz="3000">
          <a:solidFill>
            <a:schemeClr val="tx1"/>
          </a:solidFill>
          <a:latin typeface="Calibri" charset="0"/>
          <a:ea typeface="ＭＳ Ｐゴシック" charset="-128"/>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S PGothic"/>
          <a:cs typeface="MS PGothic"/>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S PGothic"/>
          <a:cs typeface="MS PGothic"/>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S PGothic"/>
          <a:cs typeface="MS PGothic"/>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www.w3schools.com/" TargetMode="External"/><Relationship Id="rId2" Type="http://schemas.openxmlformats.org/officeDocument/2006/relationships/hyperlink" Target="https://api.themoviedb.org/3" TargetMode="External"/><Relationship Id="rId1" Type="http://schemas.openxmlformats.org/officeDocument/2006/relationships/slideLayout" Target="../slideLayouts/slideLayout3.xml"/><Relationship Id="rId5" Type="http://schemas.openxmlformats.org/officeDocument/2006/relationships/hyperlink" Target="https://www.codecademy.com/" TargetMode="External"/><Relationship Id="rId4" Type="http://schemas.openxmlformats.org/officeDocument/2006/relationships/hyperlink" Target="https://css-tricks.com/"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13638" y="902984"/>
            <a:ext cx="6516724" cy="1200329"/>
          </a:xfrm>
          <a:prstGeom prst="rect">
            <a:avLst/>
          </a:prstGeom>
          <a:noFill/>
        </p:spPr>
        <p:txBody>
          <a:bodyPr wrap="square" rtlCol="0">
            <a:spAutoFit/>
          </a:bodyPr>
          <a:lstStyle/>
          <a:p>
            <a:pPr algn="ctr"/>
            <a:r>
              <a:rPr lang="en-US" sz="3600" dirty="0">
                <a:solidFill>
                  <a:srgbClr val="FF0000"/>
                </a:solidFill>
                <a:latin typeface="Arial Black" pitchFamily="34" charset="0"/>
              </a:rPr>
              <a:t>Front End Engineering-II Project</a:t>
            </a:r>
          </a:p>
        </p:txBody>
      </p:sp>
      <p:sp>
        <p:nvSpPr>
          <p:cNvPr id="6" name="TextBox 5">
            <a:extLst>
              <a:ext uri="{FF2B5EF4-FFF2-40B4-BE49-F238E27FC236}">
                <a16:creationId xmlns:a16="http://schemas.microsoft.com/office/drawing/2014/main" id="{39596CC0-0544-9FD2-7AFD-B23ECB7AE8F4}"/>
              </a:ext>
            </a:extLst>
          </p:cNvPr>
          <p:cNvSpPr txBox="1"/>
          <p:nvPr/>
        </p:nvSpPr>
        <p:spPr>
          <a:xfrm>
            <a:off x="0" y="3645024"/>
            <a:ext cx="9144000" cy="2554545"/>
          </a:xfrm>
          <a:prstGeom prst="rect">
            <a:avLst/>
          </a:prstGeom>
          <a:solidFill>
            <a:schemeClr val="accent6">
              <a:lumMod val="60000"/>
              <a:lumOff val="40000"/>
            </a:schemeClr>
          </a:solidFill>
        </p:spPr>
        <p:txBody>
          <a:bodyPr wrap="square" rtlCol="0">
            <a:spAutoFit/>
          </a:bodyPr>
          <a:lstStyle/>
          <a:p>
            <a:endParaRPr lang="en-US" sz="2000" dirty="0"/>
          </a:p>
          <a:p>
            <a:endParaRPr lang="en-US" sz="2000" dirty="0"/>
          </a:p>
          <a:p>
            <a:r>
              <a:rPr lang="en-US" sz="2000" dirty="0"/>
              <a:t>    Submitted By: </a:t>
            </a:r>
          </a:p>
          <a:p>
            <a:r>
              <a:rPr lang="en-US" sz="2000" dirty="0"/>
              <a:t>        Janvi Sethi: 2210990431</a:t>
            </a:r>
          </a:p>
          <a:p>
            <a:r>
              <a:rPr lang="en-US" sz="2000" dirty="0"/>
              <a:t>        Jasneet Singh: 2210990452</a:t>
            </a:r>
          </a:p>
          <a:p>
            <a:r>
              <a:rPr lang="en-US" sz="2000" dirty="0"/>
              <a:t>        Jasleen: 2210990447</a:t>
            </a:r>
          </a:p>
          <a:p>
            <a:r>
              <a:rPr lang="en-US" sz="2000" dirty="0"/>
              <a:t>        Kunal: 2210990527</a:t>
            </a:r>
          </a:p>
          <a:p>
            <a:endParaRPr lang="en-US" sz="2000" dirty="0"/>
          </a:p>
        </p:txBody>
      </p:sp>
      <p:sp>
        <p:nvSpPr>
          <p:cNvPr id="2" name="TextBox 1">
            <a:extLst>
              <a:ext uri="{FF2B5EF4-FFF2-40B4-BE49-F238E27FC236}">
                <a16:creationId xmlns:a16="http://schemas.microsoft.com/office/drawing/2014/main" id="{3C6CDCD2-82D0-2B19-5E29-E8BA95EC88EF}"/>
              </a:ext>
            </a:extLst>
          </p:cNvPr>
          <p:cNvSpPr txBox="1"/>
          <p:nvPr/>
        </p:nvSpPr>
        <p:spPr>
          <a:xfrm>
            <a:off x="5184068" y="4260576"/>
            <a:ext cx="4320480" cy="1323439"/>
          </a:xfrm>
          <a:prstGeom prst="rect">
            <a:avLst/>
          </a:prstGeom>
          <a:noFill/>
        </p:spPr>
        <p:txBody>
          <a:bodyPr wrap="square" rtlCol="0">
            <a:spAutoFit/>
          </a:bodyPr>
          <a:lstStyle/>
          <a:p>
            <a:r>
              <a:rPr lang="en-US" sz="2000" dirty="0">
                <a:latin typeface="Times New Roman" pitchFamily="18" charset="0"/>
                <a:cs typeface="Times New Roman" pitchFamily="18" charset="0"/>
              </a:rPr>
              <a:t>Submitted To:</a:t>
            </a:r>
          </a:p>
          <a:p>
            <a:r>
              <a:rPr lang="en-US" sz="2000" dirty="0">
                <a:solidFill>
                  <a:schemeClr val="bg1"/>
                </a:solidFill>
                <a:latin typeface="Times New Roman" pitchFamily="18" charset="0"/>
                <a:cs typeface="Times New Roman" pitchFamily="18" charset="0"/>
              </a:rPr>
              <a:t>	</a:t>
            </a:r>
            <a:r>
              <a:rPr lang="en-US" sz="2000" dirty="0">
                <a:latin typeface="Times New Roman" pitchFamily="18" charset="0"/>
                <a:cs typeface="Times New Roman" pitchFamily="18" charset="0"/>
              </a:rPr>
              <a:t>Dr. Vikas Patel</a:t>
            </a:r>
          </a:p>
          <a:p>
            <a:r>
              <a:rPr lang="en-US" sz="2000" dirty="0">
                <a:solidFill>
                  <a:schemeClr val="bg1"/>
                </a:solidFill>
                <a:latin typeface="Times New Roman" pitchFamily="18" charset="0"/>
                <a:cs typeface="Times New Roman" pitchFamily="18" charset="0"/>
              </a:rPr>
              <a:t>	</a:t>
            </a:r>
            <a:r>
              <a:rPr lang="en-US" sz="2000" dirty="0">
                <a:latin typeface="Times New Roman" pitchFamily="18" charset="0"/>
                <a:cs typeface="Times New Roman" pitchFamily="18" charset="0"/>
              </a:rPr>
              <a:t>Dr. Baljit Kaur</a:t>
            </a:r>
            <a:endParaRPr lang="en-US" sz="2000" dirty="0">
              <a:solidFill>
                <a:schemeClr val="bg1"/>
              </a:solidFill>
            </a:endParaRPr>
          </a:p>
          <a:p>
            <a:endParaRPr lang="en-IN" sz="2000" dirty="0"/>
          </a:p>
        </p:txBody>
      </p:sp>
      <p:sp>
        <p:nvSpPr>
          <p:cNvPr id="7" name="TextBox 6">
            <a:extLst>
              <a:ext uri="{FF2B5EF4-FFF2-40B4-BE49-F238E27FC236}">
                <a16:creationId xmlns:a16="http://schemas.microsoft.com/office/drawing/2014/main" id="{D30AF8EF-121C-C519-8DFE-A119E8298A5D}"/>
              </a:ext>
            </a:extLst>
          </p:cNvPr>
          <p:cNvSpPr txBox="1"/>
          <p:nvPr/>
        </p:nvSpPr>
        <p:spPr>
          <a:xfrm>
            <a:off x="-396552" y="2133667"/>
            <a:ext cx="8928992" cy="1446550"/>
          </a:xfrm>
          <a:prstGeom prst="rect">
            <a:avLst/>
          </a:prstGeom>
          <a:noFill/>
        </p:spPr>
        <p:txBody>
          <a:bodyPr wrap="square" rtlCol="0">
            <a:spAutoFit/>
          </a:bodyPr>
          <a:lstStyle/>
          <a:p>
            <a:pPr algn="ctr"/>
            <a:r>
              <a:rPr lang="en-US" sz="4400" b="1" dirty="0">
                <a:solidFill>
                  <a:srgbClr val="002060"/>
                </a:solidFill>
                <a:latin typeface="Bahnschrift Condensed" panose="020B0502040204020203" pitchFamily="34" charset="0"/>
              </a:rPr>
              <a:t>TOPIC-MOVIE APP USING API</a:t>
            </a:r>
          </a:p>
          <a:p>
            <a:pPr algn="ctr"/>
            <a:r>
              <a:rPr lang="en-US" sz="4400" b="1" dirty="0">
                <a:solidFill>
                  <a:srgbClr val="002060"/>
                </a:solidFill>
                <a:latin typeface="Bahnschrift Condensed" panose="020B0502040204020203" pitchFamily="34" charset="0"/>
              </a:rPr>
              <a:t>              (Hulu)</a:t>
            </a:r>
            <a:endParaRPr lang="en-IN" sz="4400" b="1" dirty="0">
              <a:solidFill>
                <a:srgbClr val="002060"/>
              </a:solidFill>
              <a:latin typeface="Bahnschrift Condensed" panose="020B0502040204020203" pitchFamily="34" charset="0"/>
            </a:endParaRPr>
          </a:p>
        </p:txBody>
      </p:sp>
    </p:spTree>
  </p:cSld>
  <p:clrMapOvr>
    <a:masterClrMapping/>
  </p:clrMapOvr>
  <p:transition advTm="4000">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D15F6-01AA-FAC5-0961-49D7D2689AF3}"/>
              </a:ext>
            </a:extLst>
          </p:cNvPr>
          <p:cNvSpPr>
            <a:spLocks noGrp="1"/>
          </p:cNvSpPr>
          <p:nvPr>
            <p:ph type="ctrTitle"/>
          </p:nvPr>
        </p:nvSpPr>
        <p:spPr/>
        <p:txBody>
          <a:bodyPr/>
          <a:lstStyle/>
          <a:p>
            <a:r>
              <a:rPr lang="en-US" dirty="0"/>
              <a:t>Login page </a:t>
            </a:r>
            <a:endParaRPr lang="en-IN" dirty="0"/>
          </a:p>
        </p:txBody>
      </p:sp>
      <p:pic>
        <p:nvPicPr>
          <p:cNvPr id="7" name="Picture 6">
            <a:extLst>
              <a:ext uri="{FF2B5EF4-FFF2-40B4-BE49-F238E27FC236}">
                <a16:creationId xmlns:a16="http://schemas.microsoft.com/office/drawing/2014/main" id="{C9B13B5E-3F55-F17A-1EBA-DCC9837E1F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9752" y="1344581"/>
            <a:ext cx="3950587" cy="4968571"/>
          </a:xfrm>
          <a:prstGeom prst="rect">
            <a:avLst/>
          </a:prstGeom>
        </p:spPr>
      </p:pic>
    </p:spTree>
    <p:extLst>
      <p:ext uri="{BB962C8B-B14F-4D97-AF65-F5344CB8AC3E}">
        <p14:creationId xmlns:p14="http://schemas.microsoft.com/office/powerpoint/2010/main" val="2941759000"/>
      </p:ext>
    </p:extLst>
  </p:cSld>
  <p:clrMapOvr>
    <a:masterClrMapping/>
  </p:clrMapOvr>
  <p:transition advTm="4000">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0490F-F7BC-A5AF-F916-68F40D92D4E6}"/>
              </a:ext>
            </a:extLst>
          </p:cNvPr>
          <p:cNvSpPr>
            <a:spLocks noGrp="1"/>
          </p:cNvSpPr>
          <p:nvPr>
            <p:ph type="ctrTitle"/>
          </p:nvPr>
        </p:nvSpPr>
        <p:spPr/>
        <p:txBody>
          <a:bodyPr/>
          <a:lstStyle/>
          <a:p>
            <a:r>
              <a:rPr lang="en-US" dirty="0"/>
              <a:t>About our page</a:t>
            </a:r>
            <a:endParaRPr lang="en-IN" dirty="0"/>
          </a:p>
        </p:txBody>
      </p:sp>
      <p:sp>
        <p:nvSpPr>
          <p:cNvPr id="3" name="Subtitle 2">
            <a:extLst>
              <a:ext uri="{FF2B5EF4-FFF2-40B4-BE49-F238E27FC236}">
                <a16:creationId xmlns:a16="http://schemas.microsoft.com/office/drawing/2014/main" id="{8C324CB3-117C-9ADF-F92F-CD5CDD49F02C}"/>
              </a:ext>
            </a:extLst>
          </p:cNvPr>
          <p:cNvSpPr>
            <a:spLocks noGrp="1"/>
          </p:cNvSpPr>
          <p:nvPr>
            <p:ph type="subTitle" idx="1"/>
          </p:nvPr>
        </p:nvSpPr>
        <p:spPr/>
        <p:txBody>
          <a:bodyPr/>
          <a:lstStyle/>
          <a:p>
            <a:r>
              <a:rPr lang="en-US" b="1" dirty="0">
                <a:solidFill>
                  <a:schemeClr val="tx1"/>
                </a:solidFill>
              </a:rPr>
              <a:t>By clicking on know more we go to our movie search option</a:t>
            </a:r>
            <a:endParaRPr lang="en-IN" b="1" dirty="0">
              <a:solidFill>
                <a:schemeClr val="tx1"/>
              </a:solidFill>
            </a:endParaRPr>
          </a:p>
        </p:txBody>
      </p:sp>
      <p:pic>
        <p:nvPicPr>
          <p:cNvPr id="5" name="Picture 4">
            <a:extLst>
              <a:ext uri="{FF2B5EF4-FFF2-40B4-BE49-F238E27FC236}">
                <a16:creationId xmlns:a16="http://schemas.microsoft.com/office/drawing/2014/main" id="{803F9424-769D-AAA3-7322-0208323B87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3768" y="2924944"/>
            <a:ext cx="4896544" cy="2400535"/>
          </a:xfrm>
          <a:prstGeom prst="rect">
            <a:avLst/>
          </a:prstGeom>
        </p:spPr>
      </p:pic>
    </p:spTree>
    <p:extLst>
      <p:ext uri="{BB962C8B-B14F-4D97-AF65-F5344CB8AC3E}">
        <p14:creationId xmlns:p14="http://schemas.microsoft.com/office/powerpoint/2010/main" val="2370457273"/>
      </p:ext>
    </p:extLst>
  </p:cSld>
  <p:clrMapOvr>
    <a:masterClrMapping/>
  </p:clrMapOvr>
  <p:transition advTm="4000">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BBA63-9735-64FF-8DDF-51757B3BD9A4}"/>
              </a:ext>
            </a:extLst>
          </p:cNvPr>
          <p:cNvSpPr>
            <a:spLocks noGrp="1"/>
          </p:cNvSpPr>
          <p:nvPr>
            <p:ph type="ctrTitle"/>
          </p:nvPr>
        </p:nvSpPr>
        <p:spPr/>
        <p:txBody>
          <a:bodyPr/>
          <a:lstStyle/>
          <a:p>
            <a:r>
              <a:rPr lang="en-US" dirty="0"/>
              <a:t>More layout</a:t>
            </a:r>
            <a:endParaRPr lang="en-IN" dirty="0"/>
          </a:p>
        </p:txBody>
      </p:sp>
      <p:pic>
        <p:nvPicPr>
          <p:cNvPr id="5" name="Picture 4">
            <a:extLst>
              <a:ext uri="{FF2B5EF4-FFF2-40B4-BE49-F238E27FC236}">
                <a16:creationId xmlns:a16="http://schemas.microsoft.com/office/drawing/2014/main" id="{0D58854D-BC17-A3FC-B3B7-33CAB7FE98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6828" y="1375792"/>
            <a:ext cx="4716016" cy="2358008"/>
          </a:xfrm>
          <a:prstGeom prst="rect">
            <a:avLst/>
          </a:prstGeom>
        </p:spPr>
      </p:pic>
      <p:pic>
        <p:nvPicPr>
          <p:cNvPr id="7" name="Picture 6">
            <a:extLst>
              <a:ext uri="{FF2B5EF4-FFF2-40B4-BE49-F238E27FC236}">
                <a16:creationId xmlns:a16="http://schemas.microsoft.com/office/drawing/2014/main" id="{791B41F1-878D-68C0-E1C0-1714EEEF68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74099" y="3861048"/>
            <a:ext cx="4932040" cy="2445685"/>
          </a:xfrm>
          <a:prstGeom prst="rect">
            <a:avLst/>
          </a:prstGeom>
        </p:spPr>
      </p:pic>
    </p:spTree>
    <p:extLst>
      <p:ext uri="{BB962C8B-B14F-4D97-AF65-F5344CB8AC3E}">
        <p14:creationId xmlns:p14="http://schemas.microsoft.com/office/powerpoint/2010/main" val="1750773692"/>
      </p:ext>
    </p:extLst>
  </p:cSld>
  <p:clrMapOvr>
    <a:masterClrMapping/>
  </p:clrMapOvr>
  <p:transition advTm="4000">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References/Links used</a:t>
            </a:r>
          </a:p>
        </p:txBody>
      </p:sp>
      <p:sp>
        <p:nvSpPr>
          <p:cNvPr id="3" name="Rectangle 2"/>
          <p:cNvSpPr/>
          <p:nvPr/>
        </p:nvSpPr>
        <p:spPr>
          <a:xfrm>
            <a:off x="395536" y="1196752"/>
            <a:ext cx="8136904" cy="3046988"/>
          </a:xfrm>
          <a:prstGeom prst="rect">
            <a:avLst/>
          </a:prstGeom>
        </p:spPr>
        <p:txBody>
          <a:bodyPr wrap="square">
            <a:spAutoFit/>
          </a:bodyPr>
          <a:lstStyle/>
          <a:p>
            <a:pPr marL="514350" indent="-514350">
              <a:buAutoNum type="arabicPeriod"/>
            </a:pPr>
            <a:r>
              <a:rPr lang="en-US" sz="3200" dirty="0">
                <a:latin typeface="Times New Roman" pitchFamily="18" charset="0"/>
                <a:cs typeface="Times New Roman" pitchFamily="18" charset="0"/>
              </a:rPr>
              <a:t>API: </a:t>
            </a:r>
            <a:r>
              <a:rPr lang="en-IN" sz="3200" dirty="0">
                <a:hlinkClick r:id="rId2"/>
              </a:rPr>
              <a:t>New tab (themoviedb.org)</a:t>
            </a:r>
            <a:endParaRPr lang="en-IN" sz="3200" dirty="0"/>
          </a:p>
          <a:p>
            <a:pPr marL="514350" indent="-514350">
              <a:buAutoNum type="arabicPeriod"/>
            </a:pPr>
            <a:r>
              <a:rPr lang="en-US" sz="3200" dirty="0">
                <a:latin typeface="Times New Roman" pitchFamily="18" charset="0"/>
                <a:cs typeface="Times New Roman" pitchFamily="18" charset="0"/>
              </a:rPr>
              <a:t>W3Schools - </a:t>
            </a:r>
            <a:r>
              <a:rPr lang="en-US" sz="3200" dirty="0">
                <a:latin typeface="Times New Roman" pitchFamily="18" charset="0"/>
                <a:cs typeface="Times New Roman" pitchFamily="18" charset="0"/>
                <a:hlinkClick r:id="rId3"/>
              </a:rPr>
              <a:t>https://www.w3schools.com/</a:t>
            </a:r>
            <a:endParaRPr lang="en-US" sz="3200" dirty="0">
              <a:latin typeface="Times New Roman" pitchFamily="18" charset="0"/>
              <a:cs typeface="Times New Roman" pitchFamily="18" charset="0"/>
            </a:endParaRPr>
          </a:p>
          <a:p>
            <a:pPr marL="514350" indent="-514350">
              <a:buAutoNum type="arabicPeriod"/>
            </a:pPr>
            <a:r>
              <a:rPr lang="en-US" sz="3200" dirty="0">
                <a:latin typeface="Times New Roman" pitchFamily="18" charset="0"/>
                <a:cs typeface="Times New Roman" pitchFamily="18" charset="0"/>
              </a:rPr>
              <a:t>CSS-Tricks - </a:t>
            </a:r>
            <a:r>
              <a:rPr lang="en-US" sz="3200" dirty="0">
                <a:latin typeface="Times New Roman" pitchFamily="18" charset="0"/>
                <a:cs typeface="Times New Roman" pitchFamily="18" charset="0"/>
                <a:hlinkClick r:id="rId4"/>
              </a:rPr>
              <a:t>https://css-tricks.com/</a:t>
            </a:r>
            <a:endParaRPr lang="en-US" sz="3200" dirty="0">
              <a:latin typeface="Times New Roman" pitchFamily="18" charset="0"/>
              <a:cs typeface="Times New Roman" pitchFamily="18" charset="0"/>
            </a:endParaRPr>
          </a:p>
          <a:p>
            <a:pPr marL="514350" indent="-514350">
              <a:buAutoNum type="arabicPeriod"/>
            </a:pPr>
            <a:r>
              <a:rPr lang="en-US" sz="3200" dirty="0" err="1">
                <a:latin typeface="Times New Roman" pitchFamily="18" charset="0"/>
                <a:cs typeface="Times New Roman" pitchFamily="18" charset="0"/>
              </a:rPr>
              <a:t>Codecademy</a:t>
            </a:r>
            <a:r>
              <a:rPr lang="en-US" sz="3200" dirty="0">
                <a:latin typeface="Times New Roman" pitchFamily="18" charset="0"/>
                <a:cs typeface="Times New Roman" pitchFamily="18" charset="0"/>
              </a:rPr>
              <a:t> - </a:t>
            </a:r>
            <a:r>
              <a:rPr lang="en-US" sz="3200" dirty="0">
                <a:latin typeface="Times New Roman" pitchFamily="18" charset="0"/>
                <a:cs typeface="Times New Roman" pitchFamily="18" charset="0"/>
                <a:hlinkClick r:id="rId5"/>
              </a:rPr>
              <a:t>https://www.codecademy.com/</a:t>
            </a:r>
            <a:endParaRPr lang="en-US" sz="3200" dirty="0">
              <a:latin typeface="Times New Roman" pitchFamily="18" charset="0"/>
              <a:cs typeface="Times New Roman" pitchFamily="18" charset="0"/>
            </a:endParaRPr>
          </a:p>
          <a:p>
            <a:pPr marL="514350" indent="-514350">
              <a:buAutoNum type="arabicPeriod"/>
            </a:pPr>
            <a:r>
              <a:rPr lang="en-US" sz="3200" dirty="0">
                <a:latin typeface="Times New Roman" pitchFamily="18" charset="0"/>
                <a:cs typeface="Times New Roman" pitchFamily="18" charset="0"/>
              </a:rPr>
              <a:t>Stack Overflow - </a:t>
            </a:r>
            <a:r>
              <a:rPr lang="en-US" sz="3200" u="sng" dirty="0">
                <a:solidFill>
                  <a:srgbClr val="0000FF"/>
                </a:solidFill>
                <a:latin typeface="Times New Roman" pitchFamily="18" charset="0"/>
                <a:cs typeface="Times New Roman" pitchFamily="18" charset="0"/>
              </a:rPr>
              <a:t>https://stackoverflow.com/</a:t>
            </a:r>
          </a:p>
        </p:txBody>
      </p:sp>
    </p:spTree>
  </p:cSld>
  <p:clrMapOvr>
    <a:masterClrMapping/>
  </p:clrMapOvr>
  <p:transition advTm="4000">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AutoShape 4"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34" name="Picture 10" descr="Thank you cards Images | Free Vectors, Stock Photos &amp; PSD"/>
          <p:cNvPicPr>
            <a:picLocks noChangeAspect="1" noChangeArrowheads="1"/>
          </p:cNvPicPr>
          <p:nvPr/>
        </p:nvPicPr>
        <p:blipFill>
          <a:blip r:embed="rId2" cstate="print"/>
          <a:srcRect/>
          <a:stretch>
            <a:fillRect/>
          </a:stretch>
        </p:blipFill>
        <p:spPr bwMode="auto">
          <a:xfrm>
            <a:off x="0" y="857232"/>
            <a:ext cx="9144000" cy="5786478"/>
          </a:xfrm>
          <a:prstGeom prst="rect">
            <a:avLst/>
          </a:prstGeom>
          <a:noFill/>
        </p:spPr>
      </p:pic>
    </p:spTree>
  </p:cSld>
  <p:clrMapOvr>
    <a:masterClrMapping/>
  </p:clrMapOvr>
  <p:transition advTm="4000">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Table of Contents</a:t>
            </a:r>
            <a:endParaRPr lang="en-US" b="1" dirty="0">
              <a:latin typeface="Times New Roman" pitchFamily="18" charset="0"/>
              <a:cs typeface="Times New Roman" pitchFamily="18" charset="0"/>
            </a:endParaRPr>
          </a:p>
        </p:txBody>
      </p:sp>
      <p:sp>
        <p:nvSpPr>
          <p:cNvPr id="3" name="TextBox 2"/>
          <p:cNvSpPr txBox="1"/>
          <p:nvPr/>
        </p:nvSpPr>
        <p:spPr>
          <a:xfrm>
            <a:off x="323528" y="980728"/>
            <a:ext cx="6912768" cy="3970318"/>
          </a:xfrm>
          <a:prstGeom prst="rect">
            <a:avLst/>
          </a:prstGeom>
          <a:noFill/>
        </p:spPr>
        <p:txBody>
          <a:bodyPr wrap="square" rtlCol="0">
            <a:spAutoFit/>
          </a:bodyPr>
          <a:lstStyle/>
          <a:p>
            <a:pPr>
              <a:buFont typeface="Arial" pitchFamily="34" charset="0"/>
              <a:buChar char="•"/>
            </a:pPr>
            <a:r>
              <a:rPr lang="en-US" sz="2800" dirty="0">
                <a:latin typeface="Times New Roman" pitchFamily="18" charset="0"/>
                <a:cs typeface="Times New Roman" pitchFamily="18" charset="0"/>
              </a:rPr>
              <a:t>Introduction</a:t>
            </a:r>
          </a:p>
          <a:p>
            <a:pPr>
              <a:buFont typeface="Arial" pitchFamily="34" charset="0"/>
              <a:buChar char="•"/>
            </a:pPr>
            <a:r>
              <a:rPr lang="en-US" sz="2800" dirty="0">
                <a:latin typeface="Times New Roman" pitchFamily="18" charset="0"/>
                <a:cs typeface="Times New Roman" pitchFamily="18" charset="0"/>
              </a:rPr>
              <a:t>Problem Statement</a:t>
            </a:r>
          </a:p>
          <a:p>
            <a:pPr>
              <a:buFont typeface="Arial" pitchFamily="34" charset="0"/>
              <a:buChar char="•"/>
            </a:pPr>
            <a:r>
              <a:rPr lang="en-US" sz="2800" dirty="0">
                <a:latin typeface="Times New Roman" pitchFamily="18" charset="0"/>
                <a:cs typeface="Times New Roman" pitchFamily="18" charset="0"/>
              </a:rPr>
              <a:t>Technical Details</a:t>
            </a:r>
          </a:p>
          <a:p>
            <a:pPr>
              <a:buFont typeface="Arial" pitchFamily="34" charset="0"/>
              <a:buChar char="•"/>
            </a:pPr>
            <a:r>
              <a:rPr lang="en-US" sz="2800" dirty="0">
                <a:latin typeface="Times New Roman" pitchFamily="18" charset="0"/>
                <a:cs typeface="Times New Roman" pitchFamily="18" charset="0"/>
              </a:rPr>
              <a:t>Key Features </a:t>
            </a:r>
          </a:p>
          <a:p>
            <a:pPr>
              <a:buFont typeface="Arial" pitchFamily="34" charset="0"/>
              <a:buChar char="•"/>
            </a:pPr>
            <a:r>
              <a:rPr lang="en-US" sz="2800" dirty="0">
                <a:latin typeface="Times New Roman" pitchFamily="18" charset="0"/>
                <a:cs typeface="Times New Roman" pitchFamily="18" charset="0"/>
              </a:rPr>
              <a:t>Project Highlights</a:t>
            </a:r>
          </a:p>
          <a:p>
            <a:pPr>
              <a:buFont typeface="Arial" pitchFamily="34" charset="0"/>
              <a:buChar char="•"/>
            </a:pPr>
            <a:r>
              <a:rPr lang="en-US" sz="2800">
                <a:latin typeface="Times New Roman" pitchFamily="18" charset="0"/>
                <a:cs typeface="Times New Roman" pitchFamily="18" charset="0"/>
              </a:rPr>
              <a:t>Conclusion</a:t>
            </a:r>
            <a:endParaRPr lang="en-US" sz="2800" dirty="0">
              <a:latin typeface="Times New Roman" pitchFamily="18" charset="0"/>
              <a:cs typeface="Times New Roman" pitchFamily="18" charset="0"/>
            </a:endParaRPr>
          </a:p>
          <a:p>
            <a:pPr>
              <a:buFont typeface="Arial" pitchFamily="34" charset="0"/>
              <a:buChar char="•"/>
            </a:pPr>
            <a:r>
              <a:rPr lang="en-US" sz="2800" dirty="0">
                <a:latin typeface="Times New Roman" pitchFamily="18" charset="0"/>
                <a:cs typeface="Times New Roman" pitchFamily="18" charset="0"/>
              </a:rPr>
              <a:t>References/Links used</a:t>
            </a:r>
          </a:p>
          <a:p>
            <a:pPr>
              <a:buFont typeface="Arial" pitchFamily="34" charset="0"/>
              <a:buChar char="•"/>
            </a:pPr>
            <a:endParaRPr lang="en-US" sz="2800" dirty="0">
              <a:latin typeface="Times New Roman" pitchFamily="18" charset="0"/>
              <a:cs typeface="Times New Roman" pitchFamily="18" charset="0"/>
            </a:endParaRPr>
          </a:p>
          <a:p>
            <a:pPr>
              <a:buFont typeface="Arial" pitchFamily="34" charset="0"/>
              <a:buChar char="•"/>
            </a:pPr>
            <a:endParaRPr lang="en-US" sz="2800" dirty="0">
              <a:latin typeface="Times New Roman" pitchFamily="18" charset="0"/>
              <a:cs typeface="Times New Roman" pitchFamily="18" charset="0"/>
            </a:endParaRPr>
          </a:p>
        </p:txBody>
      </p:sp>
    </p:spTree>
  </p:cSld>
  <p:clrMapOvr>
    <a:masterClrMapping/>
  </p:clrMapOvr>
  <p:transition advTm="4000">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Introduction</a:t>
            </a:r>
          </a:p>
        </p:txBody>
      </p:sp>
      <p:sp>
        <p:nvSpPr>
          <p:cNvPr id="4" name="TextBox 3">
            <a:extLst>
              <a:ext uri="{FF2B5EF4-FFF2-40B4-BE49-F238E27FC236}">
                <a16:creationId xmlns:a16="http://schemas.microsoft.com/office/drawing/2014/main" id="{6D6BE95E-4B33-19E2-DD4B-814F9F3A325B}"/>
              </a:ext>
            </a:extLst>
          </p:cNvPr>
          <p:cNvSpPr txBox="1"/>
          <p:nvPr/>
        </p:nvSpPr>
        <p:spPr>
          <a:xfrm>
            <a:off x="683568" y="1204993"/>
            <a:ext cx="7704856" cy="5186676"/>
          </a:xfrm>
          <a:prstGeom prst="rect">
            <a:avLst/>
          </a:prstGeom>
          <a:noFill/>
        </p:spPr>
        <p:txBody>
          <a:bodyPr wrap="square" rtlCol="0">
            <a:spAutoFit/>
          </a:bodyPr>
          <a:lstStyle/>
          <a:p>
            <a:pPr>
              <a:lnSpc>
                <a:spcPct val="150000"/>
              </a:lnSpc>
            </a:pPr>
            <a:r>
              <a:rPr lang="en-US" sz="3200" dirty="0"/>
              <a:t>In this project, we will be creating a movie website using API. The website will have a search bar on the left side, and the user can search the movie according to their mood. The project will include different technical details such as HTML, CSS, and JavaScript with API.</a:t>
            </a:r>
            <a:endParaRPr lang="en-IN" sz="3200" dirty="0"/>
          </a:p>
        </p:txBody>
      </p:sp>
    </p:spTree>
  </p:cSld>
  <p:clrMapOvr>
    <a:masterClrMapping/>
  </p:clrMapOvr>
  <p:transition advTm="4000">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Problem Statement</a:t>
            </a:r>
          </a:p>
        </p:txBody>
      </p:sp>
      <p:sp>
        <p:nvSpPr>
          <p:cNvPr id="7" name="TextBox 6">
            <a:extLst>
              <a:ext uri="{FF2B5EF4-FFF2-40B4-BE49-F238E27FC236}">
                <a16:creationId xmlns:a16="http://schemas.microsoft.com/office/drawing/2014/main" id="{D4B7BFAC-EF74-E442-CD38-C01D9CBAB445}"/>
              </a:ext>
            </a:extLst>
          </p:cNvPr>
          <p:cNvSpPr txBox="1"/>
          <p:nvPr/>
        </p:nvSpPr>
        <p:spPr>
          <a:xfrm>
            <a:off x="467544" y="1628800"/>
            <a:ext cx="8352928" cy="4031873"/>
          </a:xfrm>
          <a:prstGeom prst="rect">
            <a:avLst/>
          </a:prstGeom>
          <a:noFill/>
        </p:spPr>
        <p:txBody>
          <a:bodyPr wrap="square">
            <a:spAutoFit/>
          </a:bodyPr>
          <a:lstStyle/>
          <a:p>
            <a:r>
              <a:rPr lang="en-US" sz="3200" dirty="0"/>
              <a:t>Develop a movie API website (name MOVIEMAZE)that allows them to search for information about movies, ratings, directors, and other relevant details. The website should offer functionalities for browsing, searching, and retrieving movie-related data, including but not limited to movie details, ratings, reviews, trailers, and cast information and our login page.</a:t>
            </a:r>
            <a:endParaRPr lang="en-IN" sz="3200" dirty="0"/>
          </a:p>
        </p:txBody>
      </p:sp>
    </p:spTree>
  </p:cSld>
  <p:clrMapOvr>
    <a:masterClrMapping/>
  </p:clrMapOvr>
  <p:transition advTm="4000">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Technical Details</a:t>
            </a:r>
          </a:p>
        </p:txBody>
      </p:sp>
      <p:sp>
        <p:nvSpPr>
          <p:cNvPr id="3" name="Rectangle 2"/>
          <p:cNvSpPr/>
          <p:nvPr/>
        </p:nvSpPr>
        <p:spPr>
          <a:xfrm>
            <a:off x="467544" y="940732"/>
            <a:ext cx="8568952" cy="5922712"/>
          </a:xfrm>
          <a:prstGeom prst="rect">
            <a:avLst/>
          </a:prstGeom>
        </p:spPr>
        <p:txBody>
          <a:bodyPr wrap="square">
            <a:spAutoFit/>
          </a:bodyPr>
          <a:lstStyle/>
          <a:p>
            <a:pPr>
              <a:lnSpc>
                <a:spcPct val="150000"/>
              </a:lnSpc>
            </a:pPr>
            <a:r>
              <a:rPr lang="en-US" sz="3200" dirty="0">
                <a:latin typeface="Calibri" panose="020F0502020204030204" pitchFamily="34" charset="0"/>
                <a:ea typeface="Calibri" panose="020F0502020204030204" pitchFamily="34" charset="0"/>
                <a:cs typeface="Calibri" panose="020F0502020204030204" pitchFamily="34" charset="0"/>
              </a:rPr>
              <a:t>The project will use HTML, CSS, and Javascript to create the Movie API Website. HTML will be used for the layout and structure of the website, while CSS will be used for styling and making the website visually appealing. Javascript will be used to implement the search function using </a:t>
            </a:r>
            <a:r>
              <a:rPr lang="en-US" sz="3200" dirty="0" err="1">
                <a:latin typeface="Calibri" panose="020F0502020204030204" pitchFamily="34" charset="0"/>
                <a:ea typeface="Calibri" panose="020F0502020204030204" pitchFamily="34" charset="0"/>
                <a:cs typeface="Calibri" panose="020F0502020204030204" pitchFamily="34" charset="0"/>
              </a:rPr>
              <a:t>API,to</a:t>
            </a:r>
            <a:r>
              <a:rPr lang="en-US" sz="3200" dirty="0">
                <a:latin typeface="Calibri" panose="020F0502020204030204" pitchFamily="34" charset="0"/>
                <a:ea typeface="Calibri" panose="020F0502020204030204" pitchFamily="34" charset="0"/>
                <a:cs typeface="Calibri" panose="020F0502020204030204" pitchFamily="34" charset="0"/>
              </a:rPr>
              <a:t> search the latest and  according to your mood movie</a:t>
            </a:r>
            <a:r>
              <a:rPr lang="en-US" sz="3200" dirty="0">
                <a:latin typeface="Times New Roman" pitchFamily="18" charset="0"/>
                <a:cs typeface="Times New Roman" pitchFamily="18" charset="0"/>
              </a:rPr>
              <a:t>.</a:t>
            </a:r>
          </a:p>
        </p:txBody>
      </p:sp>
    </p:spTree>
  </p:cSld>
  <p:clrMapOvr>
    <a:masterClrMapping/>
  </p:clrMapOvr>
  <p:transition advTm="4000">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Key Features</a:t>
            </a:r>
          </a:p>
        </p:txBody>
      </p:sp>
      <p:sp>
        <p:nvSpPr>
          <p:cNvPr id="3" name="Rectangle 2"/>
          <p:cNvSpPr/>
          <p:nvPr/>
        </p:nvSpPr>
        <p:spPr>
          <a:xfrm>
            <a:off x="395536" y="1340768"/>
            <a:ext cx="8136904" cy="4832092"/>
          </a:xfrm>
          <a:prstGeom prst="rect">
            <a:avLst/>
          </a:prstGeom>
        </p:spPr>
        <p:txBody>
          <a:bodyPr wrap="square">
            <a:spAutoFit/>
          </a:bodyPr>
          <a:lstStyle/>
          <a:p>
            <a:pPr marL="514350" indent="-514350">
              <a:buAutoNum type="arabicPeriod"/>
            </a:pPr>
            <a:r>
              <a:rPr lang="en-US" sz="2800" dirty="0">
                <a:latin typeface="Times New Roman" pitchFamily="18" charset="0"/>
                <a:cs typeface="Times New Roman" pitchFamily="18" charset="0"/>
              </a:rPr>
              <a:t>Users should be able to search for movies by title, genre, release year, actor, director, or any other relevant criteria.</a:t>
            </a:r>
          </a:p>
          <a:p>
            <a:pPr marL="514350" indent="-514350">
              <a:buAutoNum type="arabicPeriod"/>
            </a:pPr>
            <a:r>
              <a:rPr lang="en-US" sz="2800" dirty="0">
                <a:latin typeface="Times New Roman" pitchFamily="18" charset="0"/>
                <a:cs typeface="Times New Roman" pitchFamily="18" charset="0"/>
              </a:rPr>
              <a:t> Users should be able to view ratings and reviews for each movie.</a:t>
            </a:r>
          </a:p>
          <a:p>
            <a:pPr marL="514350" indent="-514350">
              <a:buAutoNum type="arabicPeriod"/>
            </a:pPr>
            <a:r>
              <a:rPr lang="en-US" sz="2800" dirty="0">
                <a:latin typeface="Times New Roman" pitchFamily="18" charset="0"/>
                <a:cs typeface="Times New Roman" pitchFamily="18" charset="0"/>
              </a:rPr>
              <a:t>The website should provide access to trailers, teasers, and other video clips related to each movie.</a:t>
            </a:r>
          </a:p>
          <a:p>
            <a:pPr marL="514350" indent="-514350">
              <a:buAutoNum type="arabicPeriod"/>
            </a:pPr>
            <a:r>
              <a:rPr lang="en-US" sz="2800" dirty="0">
                <a:latin typeface="Times New Roman" pitchFamily="18" charset="0"/>
                <a:cs typeface="Times New Roman" pitchFamily="18" charset="0"/>
              </a:rPr>
              <a:t>The website should integrate with external APIs to enhance its functionality.</a:t>
            </a:r>
          </a:p>
          <a:p>
            <a:pPr marL="514350" indent="-514350">
              <a:buAutoNum type="arabicPeriod"/>
            </a:pPr>
            <a:r>
              <a:rPr lang="en-US" sz="2800" dirty="0">
                <a:latin typeface="Times New Roman" pitchFamily="18" charset="0"/>
                <a:cs typeface="Times New Roman" pitchFamily="18" charset="0"/>
              </a:rPr>
              <a:t>Ensure that the website is responsive and accessible across various devices and screen sizes.</a:t>
            </a:r>
          </a:p>
        </p:txBody>
      </p:sp>
    </p:spTree>
  </p:cSld>
  <p:clrMapOvr>
    <a:masterClrMapping/>
  </p:clrMapOvr>
  <p:transition advTm="4000">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Project Highlights</a:t>
            </a:r>
          </a:p>
        </p:txBody>
      </p:sp>
      <p:sp>
        <p:nvSpPr>
          <p:cNvPr id="3" name="Rectangle 2"/>
          <p:cNvSpPr/>
          <p:nvPr/>
        </p:nvSpPr>
        <p:spPr>
          <a:xfrm>
            <a:off x="395536" y="1196752"/>
            <a:ext cx="8136904" cy="5016758"/>
          </a:xfrm>
          <a:prstGeom prst="rect">
            <a:avLst/>
          </a:prstGeom>
        </p:spPr>
        <p:txBody>
          <a:bodyPr wrap="square">
            <a:spAutoFit/>
          </a:bodyPr>
          <a:lstStyle/>
          <a:p>
            <a:pPr marL="514350" indent="-514350">
              <a:buFont typeface="Arial" panose="020B0604020202020204" pitchFamily="34" charset="0"/>
              <a:buChar char="•"/>
            </a:pPr>
            <a:r>
              <a:rPr lang="en-US" sz="3200" dirty="0">
                <a:latin typeface="Times New Roman" pitchFamily="18" charset="0"/>
                <a:cs typeface="Times New Roman" pitchFamily="18" charset="0"/>
              </a:rPr>
              <a:t>The project will showcase how to use Javascript to create an interactive Movie API website.</a:t>
            </a:r>
          </a:p>
          <a:p>
            <a:pPr marL="514350" indent="-514350">
              <a:buFont typeface="Arial" panose="020B0604020202020204" pitchFamily="34" charset="0"/>
              <a:buChar char="•"/>
            </a:pPr>
            <a:r>
              <a:rPr lang="en-US" sz="3200" dirty="0">
                <a:latin typeface="Times New Roman" pitchFamily="18" charset="0"/>
                <a:cs typeface="Times New Roman" pitchFamily="18" charset="0"/>
              </a:rPr>
              <a:t>The project will demonstrate how to use CSS to make our page attractive and stylish.</a:t>
            </a:r>
          </a:p>
          <a:p>
            <a:pPr marL="514350" indent="-514350">
              <a:buFont typeface="Arial" panose="020B0604020202020204" pitchFamily="34" charset="0"/>
              <a:buChar char="•"/>
            </a:pPr>
            <a:r>
              <a:rPr lang="en-US" sz="3200" dirty="0">
                <a:latin typeface="Times New Roman" pitchFamily="18" charset="0"/>
                <a:cs typeface="Times New Roman" pitchFamily="18" charset="0"/>
              </a:rPr>
              <a:t>The project will highlight how to use HTML to structure and layout the page.</a:t>
            </a:r>
          </a:p>
          <a:p>
            <a:pPr marL="514350" indent="-514350">
              <a:buFont typeface="Arial" panose="020B0604020202020204" pitchFamily="34" charset="0"/>
              <a:buChar char="•"/>
            </a:pPr>
            <a:r>
              <a:rPr lang="en-US" sz="3200" dirty="0">
                <a:latin typeface="Times New Roman" pitchFamily="18" charset="0"/>
                <a:cs typeface="Times New Roman" pitchFamily="18" charset="0"/>
              </a:rPr>
              <a:t>The project will showcase how to implement a search bar with API fetching in a JavaScript movie website.</a:t>
            </a:r>
          </a:p>
        </p:txBody>
      </p:sp>
    </p:spTree>
  </p:cSld>
  <p:clrMapOvr>
    <a:masterClrMapping/>
  </p:clrMapOvr>
  <p:transition advTm="4000">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Conclusion</a:t>
            </a:r>
          </a:p>
        </p:txBody>
      </p:sp>
      <p:sp>
        <p:nvSpPr>
          <p:cNvPr id="3" name="Rectangle 2"/>
          <p:cNvSpPr/>
          <p:nvPr/>
        </p:nvSpPr>
        <p:spPr>
          <a:xfrm>
            <a:off x="395536" y="1196752"/>
            <a:ext cx="8136904" cy="4445384"/>
          </a:xfrm>
          <a:prstGeom prst="rect">
            <a:avLst/>
          </a:prstGeom>
        </p:spPr>
        <p:txBody>
          <a:bodyPr wrap="square">
            <a:spAutoFit/>
          </a:bodyPr>
          <a:lstStyle/>
          <a:p>
            <a:pPr>
              <a:lnSpc>
                <a:spcPct val="150000"/>
              </a:lnSpc>
            </a:pPr>
            <a:r>
              <a:rPr lang="en-US" sz="3200" b="0" i="0" dirty="0">
                <a:solidFill>
                  <a:srgbClr val="0D0D0D"/>
                </a:solidFill>
                <a:effectLst/>
                <a:latin typeface="Söhne"/>
              </a:rPr>
              <a:t>In conclusion, our Movie API Website offers an unparalleled gateway to the cinematic world, providing users with a search bar for exploring, discovering, and engaging with movies our platform redefines the way users interact with movies</a:t>
            </a:r>
            <a:r>
              <a:rPr lang="en-US" sz="3200" dirty="0">
                <a:latin typeface="Times New Roman" pitchFamily="18" charset="0"/>
                <a:cs typeface="Times New Roman" pitchFamily="18" charset="0"/>
              </a:rPr>
              <a:t>.</a:t>
            </a:r>
          </a:p>
        </p:txBody>
      </p:sp>
    </p:spTree>
  </p:cSld>
  <p:clrMapOvr>
    <a:masterClrMapping/>
  </p:clrMapOvr>
  <p:transition advTm="4000">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F51-A684-32D1-777D-C7EB7CD26882}"/>
              </a:ext>
            </a:extLst>
          </p:cNvPr>
          <p:cNvSpPr>
            <a:spLocks noGrp="1"/>
          </p:cNvSpPr>
          <p:nvPr>
            <p:ph type="ctrTitle"/>
          </p:nvPr>
        </p:nvSpPr>
        <p:spPr/>
        <p:txBody>
          <a:bodyPr/>
          <a:lstStyle/>
          <a:p>
            <a:r>
              <a:rPr lang="en-US" dirty="0"/>
              <a:t>Layout of our project</a:t>
            </a:r>
            <a:endParaRPr lang="en-IN" dirty="0"/>
          </a:p>
        </p:txBody>
      </p:sp>
      <p:pic>
        <p:nvPicPr>
          <p:cNvPr id="8" name="Picture 7">
            <a:extLst>
              <a:ext uri="{FF2B5EF4-FFF2-40B4-BE49-F238E27FC236}">
                <a16:creationId xmlns:a16="http://schemas.microsoft.com/office/drawing/2014/main" id="{87EEAD0A-A994-AD47-975D-6917152A2F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447" y="1484784"/>
            <a:ext cx="7283106" cy="4361656"/>
          </a:xfrm>
          <a:prstGeom prst="rect">
            <a:avLst/>
          </a:prstGeom>
        </p:spPr>
      </p:pic>
    </p:spTree>
    <p:extLst>
      <p:ext uri="{BB962C8B-B14F-4D97-AF65-F5344CB8AC3E}">
        <p14:creationId xmlns:p14="http://schemas.microsoft.com/office/powerpoint/2010/main" val="3335236330"/>
      </p:ext>
    </p:extLst>
  </p:cSld>
  <p:clrMapOvr>
    <a:masterClrMapping/>
  </p:clrMapOvr>
  <p:transition advTm="4000">
    <p:cut/>
  </p:transition>
</p:sld>
</file>

<file path=ppt/theme/theme1.xml><?xml version="1.0" encoding="utf-8"?>
<a:theme xmlns:a="http://schemas.openxmlformats.org/drawingml/2006/main" name="Bubble Sor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673</TotalTime>
  <Words>528</Words>
  <Application>Microsoft Office PowerPoint</Application>
  <PresentationFormat>On-screen Show (4:3)</PresentationFormat>
  <Paragraphs>51</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Arial Black</vt:lpstr>
      <vt:lpstr>Bahnschrift Condensed</vt:lpstr>
      <vt:lpstr>Calibri</vt:lpstr>
      <vt:lpstr>Söhne</vt:lpstr>
      <vt:lpstr>Times New Roman</vt:lpstr>
      <vt:lpstr>Bubble Sort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Layout of our project</vt:lpstr>
      <vt:lpstr>Login page </vt:lpstr>
      <vt:lpstr>About our page</vt:lpstr>
      <vt:lpstr>More layout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Cricket</dc:title>
  <dc:creator>abc</dc:creator>
  <cp:lastModifiedBy>Janvi Sethi</cp:lastModifiedBy>
  <cp:revision>37</cp:revision>
  <dcterms:created xsi:type="dcterms:W3CDTF">2022-12-12T14:14:34Z</dcterms:created>
  <dcterms:modified xsi:type="dcterms:W3CDTF">2024-03-19T17:02:01Z</dcterms:modified>
</cp:coreProperties>
</file>